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Default Extension="gif" ContentType="image/gif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21"/>
  </p:notesMasterIdLst>
  <p:sldIdLst>
    <p:sldId id="256" r:id="rId2"/>
    <p:sldId id="258" r:id="rId3"/>
    <p:sldId id="260" r:id="rId4"/>
    <p:sldId id="259" r:id="rId5"/>
    <p:sldId id="262" r:id="rId6"/>
    <p:sldId id="274" r:id="rId7"/>
    <p:sldId id="275" r:id="rId8"/>
    <p:sldId id="257" r:id="rId9"/>
    <p:sldId id="263" r:id="rId10"/>
    <p:sldId id="264" r:id="rId11"/>
    <p:sldId id="273" r:id="rId12"/>
    <p:sldId id="265" r:id="rId13"/>
    <p:sldId id="270" r:id="rId14"/>
    <p:sldId id="266" r:id="rId15"/>
    <p:sldId id="271" r:id="rId16"/>
    <p:sldId id="267" r:id="rId17"/>
    <p:sldId id="268" r:id="rId18"/>
    <p:sldId id="272" r:id="rId19"/>
    <p:sldId id="269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71" autoAdjust="0"/>
  </p:normalViewPr>
  <p:slideViewPr>
    <p:cSldViewPr>
      <p:cViewPr varScale="1">
        <p:scale>
          <a:sx n="66" d="100"/>
          <a:sy n="66" d="100"/>
        </p:scale>
        <p:origin x="-43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133FB7-0346-418D-83C8-87E8B90236BE}" type="datetimeFigureOut">
              <a:rPr lang="en-US" smtClean="0"/>
              <a:pPr/>
              <a:t>4/6/2014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7EA839-4675-4546-B142-1425B85E2F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7EA839-4675-4546-B142-1425B85E2F81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7EA839-4675-4546-B142-1425B85E2F81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7EA839-4675-4546-B142-1425B85E2F81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7EA839-4675-4546-B142-1425B85E2F81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7EA839-4675-4546-B142-1425B85E2F81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7EA839-4675-4546-B142-1425B85E2F81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7EA839-4675-4546-B142-1425B85E2F81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7EA839-4675-4546-B142-1425B85E2F81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7EA839-4675-4546-B142-1425B85E2F81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7EA839-4675-4546-B142-1425B85E2F81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7EA839-4675-4546-B142-1425B85E2F81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7EA839-4675-4546-B142-1425B85E2F81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7EA839-4675-4546-B142-1425B85E2F81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7EA839-4675-4546-B142-1425B85E2F81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7EA839-4675-4546-B142-1425B85E2F81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7EA839-4675-4546-B142-1425B85E2F81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7EA839-4675-4546-B142-1425B85E2F81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7EA839-4675-4546-B142-1425B85E2F81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7EA839-4675-4546-B142-1425B85E2F81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C81C8-934D-49B2-AD74-54DECA3E74CB}" type="datetimeFigureOut">
              <a:rPr lang="en-US" smtClean="0"/>
              <a:pPr/>
              <a:t>4/6/2014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B6AC7-495B-4F27-A8A2-F7ADDAE7AE0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advClick="0" advTm="4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C81C8-934D-49B2-AD74-54DECA3E74CB}" type="datetimeFigureOut">
              <a:rPr lang="en-US" smtClean="0"/>
              <a:pPr/>
              <a:t>4/6/2014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B6AC7-495B-4F27-A8A2-F7ADDAE7AE0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advClick="0" advTm="4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C81C8-934D-49B2-AD74-54DECA3E74CB}" type="datetimeFigureOut">
              <a:rPr lang="en-US" smtClean="0"/>
              <a:pPr/>
              <a:t>4/6/2014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B6AC7-495B-4F27-A8A2-F7ADDAE7AE0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advClick="0" advTm="4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C81C8-934D-49B2-AD74-54DECA3E74CB}" type="datetimeFigureOut">
              <a:rPr lang="en-US" smtClean="0"/>
              <a:pPr/>
              <a:t>4/6/2014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B6AC7-495B-4F27-A8A2-F7ADDAE7AE0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advClick="0" advTm="4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C81C8-934D-49B2-AD74-54DECA3E74CB}" type="datetimeFigureOut">
              <a:rPr lang="en-US" smtClean="0"/>
              <a:pPr/>
              <a:t>4/6/2014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B6AC7-495B-4F27-A8A2-F7ADDAE7AE0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advClick="0" advTm="4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C81C8-934D-49B2-AD74-54DECA3E74CB}" type="datetimeFigureOut">
              <a:rPr lang="en-US" smtClean="0"/>
              <a:pPr/>
              <a:t>4/6/2014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B6AC7-495B-4F27-A8A2-F7ADDAE7AE0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advClick="0" advTm="4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C81C8-934D-49B2-AD74-54DECA3E74CB}" type="datetimeFigureOut">
              <a:rPr lang="en-US" smtClean="0"/>
              <a:pPr/>
              <a:t>4/6/2014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B6AC7-495B-4F27-A8A2-F7ADDAE7AE0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advClick="0" advTm="4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C81C8-934D-49B2-AD74-54DECA3E74CB}" type="datetimeFigureOut">
              <a:rPr lang="en-US" smtClean="0"/>
              <a:pPr/>
              <a:t>4/6/2014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B6AC7-495B-4F27-A8A2-F7ADDAE7AE0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advClick="0" advTm="4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C81C8-934D-49B2-AD74-54DECA3E74CB}" type="datetimeFigureOut">
              <a:rPr lang="en-US" smtClean="0"/>
              <a:pPr/>
              <a:t>4/6/2014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B6AC7-495B-4F27-A8A2-F7ADDAE7AE0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advClick="0" advTm="4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C81C8-934D-49B2-AD74-54DECA3E74CB}" type="datetimeFigureOut">
              <a:rPr lang="en-US" smtClean="0"/>
              <a:pPr/>
              <a:t>4/6/2014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B6AC7-495B-4F27-A8A2-F7ADDAE7AE0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advClick="0" advTm="4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C81C8-934D-49B2-AD74-54DECA3E74CB}" type="datetimeFigureOut">
              <a:rPr lang="en-US" smtClean="0"/>
              <a:pPr/>
              <a:t>4/6/2014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6FB6AC7-495B-4F27-A8A2-F7ADDAE7AE0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advClick="0" advTm="4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DDC81C8-934D-49B2-AD74-54DECA3E74CB}" type="datetimeFigureOut">
              <a:rPr lang="en-US" smtClean="0"/>
              <a:pPr/>
              <a:t>4/6/2014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6FB6AC7-495B-4F27-A8A2-F7ADDAE7AE0A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ransition advClick="0" advTm="400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685800"/>
            <a:ext cx="8839200" cy="1981200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/>
              <a:t>Copyright Laws for Teachers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3248464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To copy or not to copy is the question?</a:t>
            </a:r>
            <a:endParaRPr lang="en-US" sz="3600" dirty="0"/>
          </a:p>
        </p:txBody>
      </p:sp>
      <p:pic>
        <p:nvPicPr>
          <p:cNvPr id="5" name="Picture 4" descr="New Image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71800" y="3962400"/>
            <a:ext cx="3276600" cy="2667000"/>
          </a:xfrm>
          <a:prstGeom prst="rect">
            <a:avLst/>
          </a:prstGeom>
        </p:spPr>
      </p:pic>
    </p:spTree>
  </p:cSld>
  <p:clrMapOvr>
    <a:masterClrMapping/>
  </p:clrMapOvr>
  <p:transition advClick="0" advTm="4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Fair Use and Teachers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935480"/>
            <a:ext cx="8839200" cy="4389120"/>
          </a:xfrm>
        </p:spPr>
        <p:txBody>
          <a:bodyPr/>
          <a:lstStyle/>
          <a:p>
            <a:r>
              <a:rPr lang="en-US" b="1" i="1" dirty="0" smtClean="0"/>
              <a:t>Copyright materials </a:t>
            </a:r>
            <a:r>
              <a:rPr lang="en-US" dirty="0" smtClean="0"/>
              <a:t>for educational purposes such as criticism, comment, news reporting, teaching, scholarship and research.</a:t>
            </a:r>
          </a:p>
          <a:p>
            <a:r>
              <a:rPr lang="en-US" b="1" dirty="0" smtClean="0"/>
              <a:t>Four Standards of Determination: </a:t>
            </a:r>
            <a:r>
              <a:rPr lang="en-US" dirty="0" smtClean="0"/>
              <a:t>of the fair use exemption:</a:t>
            </a:r>
          </a:p>
          <a:p>
            <a:r>
              <a:rPr lang="en-US" dirty="0" smtClean="0"/>
              <a:t>Purpose of use</a:t>
            </a:r>
          </a:p>
          <a:p>
            <a:r>
              <a:rPr lang="en-US" dirty="0" smtClean="0"/>
              <a:t>Nature of the work</a:t>
            </a:r>
          </a:p>
          <a:p>
            <a:r>
              <a:rPr lang="en-US" dirty="0" smtClean="0"/>
              <a:t>Proportion/extent of the material used</a:t>
            </a:r>
          </a:p>
          <a:p>
            <a:r>
              <a:rPr lang="en-US" dirty="0" smtClean="0"/>
              <a:t>The effect of marketability</a:t>
            </a:r>
            <a:endParaRPr lang="en-US" dirty="0"/>
          </a:p>
        </p:txBody>
      </p:sp>
    </p:spTree>
  </p:cSld>
  <p:clrMapOvr>
    <a:masterClrMapping/>
  </p:clrMapOvr>
  <p:transition advClick="0" advTm="400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A Copyrighted may be used or copied under certain conditions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Public domain</a:t>
            </a:r>
          </a:p>
          <a:p>
            <a:r>
              <a:rPr lang="en-US" sz="2800" dirty="0" smtClean="0"/>
              <a:t>Permission</a:t>
            </a:r>
          </a:p>
          <a:p>
            <a:r>
              <a:rPr lang="en-US" sz="2800" dirty="0" smtClean="0"/>
              <a:t>Legal exception</a:t>
            </a:r>
          </a:p>
          <a:p>
            <a:r>
              <a:rPr lang="en-US" sz="2800" dirty="0" smtClean="0"/>
              <a:t>Fair use</a:t>
            </a:r>
            <a:endParaRPr lang="en-US" sz="2800" dirty="0"/>
          </a:p>
        </p:txBody>
      </p:sp>
    </p:spTree>
  </p:cSld>
  <p:clrMapOvr>
    <a:masterClrMapping/>
  </p:clrMapOvr>
  <p:transition advClick="0" advTm="400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Quiz- Question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What is the permissible amount of motion media that you can use in the classroom under Fair Use?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8-Point Star 3"/>
          <p:cNvSpPr/>
          <p:nvPr/>
        </p:nvSpPr>
        <p:spPr>
          <a:xfrm>
            <a:off x="990600" y="2819400"/>
            <a:ext cx="762000" cy="914400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5" name="8-Point Star 4"/>
          <p:cNvSpPr/>
          <p:nvPr/>
        </p:nvSpPr>
        <p:spPr>
          <a:xfrm>
            <a:off x="914400" y="3962400"/>
            <a:ext cx="914400" cy="685800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6" name="8-Point Star 5"/>
          <p:cNvSpPr/>
          <p:nvPr/>
        </p:nvSpPr>
        <p:spPr>
          <a:xfrm>
            <a:off x="914400" y="4800600"/>
            <a:ext cx="914400" cy="914400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981200" y="3048000"/>
            <a:ext cx="495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10 percent or three minutes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1981200" y="4038600"/>
            <a:ext cx="441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10 percent or four minutes 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2057400" y="4953000"/>
            <a:ext cx="419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10 percent or five minutes</a:t>
            </a:r>
            <a:endParaRPr lang="en-US" sz="2800" dirty="0"/>
          </a:p>
        </p:txBody>
      </p:sp>
      <p:pic>
        <p:nvPicPr>
          <p:cNvPr id="10" name="Picture 9" descr="MC900150711.W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77000" y="4343400"/>
            <a:ext cx="2133600" cy="1905000"/>
          </a:xfrm>
          <a:prstGeom prst="rect">
            <a:avLst/>
          </a:prstGeom>
        </p:spPr>
      </p:pic>
    </p:spTree>
  </p:cSld>
  <p:clrMapOvr>
    <a:masterClrMapping/>
  </p:clrMapOvr>
  <p:transition advClick="0" advTm="400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Correct!</a:t>
            </a:r>
            <a:endParaRPr lang="en-US" dirty="0"/>
          </a:p>
        </p:txBody>
      </p:sp>
      <p:pic>
        <p:nvPicPr>
          <p:cNvPr id="4" name="Content Placeholder 3" descr="MC900440432.WM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905000" y="2590801"/>
            <a:ext cx="4800600" cy="2401094"/>
          </a:xfrm>
        </p:spPr>
      </p:pic>
      <p:sp>
        <p:nvSpPr>
          <p:cNvPr id="5" name="Action Button: Forward or Next 4">
            <a:hlinkClick r:id="" action="ppaction://hlinkshowjump?jump=nextslide" highlightClick="1"/>
          </p:cNvPr>
          <p:cNvSpPr/>
          <p:nvPr/>
        </p:nvSpPr>
        <p:spPr>
          <a:xfrm>
            <a:off x="7315200" y="5943600"/>
            <a:ext cx="990600" cy="5334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105400" y="5943601"/>
            <a:ext cx="1981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Next Question</a:t>
            </a:r>
          </a:p>
          <a:p>
            <a:endParaRPr lang="en-US" dirty="0"/>
          </a:p>
        </p:txBody>
      </p:sp>
    </p:spTree>
  </p:cSld>
  <p:clrMapOvr>
    <a:masterClrMapping/>
  </p:clrMapOvr>
  <p:transition advClick="0" advTm="400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Quiz- Question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Under copyright law, software may be duplicated if it is essential to the use of the software?</a:t>
            </a:r>
          </a:p>
          <a:p>
            <a:endParaRPr lang="en-US" sz="2800" dirty="0" smtClean="0"/>
          </a:p>
          <a:p>
            <a:pPr>
              <a:buNone/>
            </a:pPr>
            <a:endParaRPr lang="en-US" sz="2800" dirty="0"/>
          </a:p>
        </p:txBody>
      </p:sp>
      <p:sp>
        <p:nvSpPr>
          <p:cNvPr id="4" name="8-Point Star 3"/>
          <p:cNvSpPr/>
          <p:nvPr/>
        </p:nvSpPr>
        <p:spPr>
          <a:xfrm>
            <a:off x="1066800" y="3505200"/>
            <a:ext cx="914400" cy="914400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A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2209800" y="3733800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Yes</a:t>
            </a:r>
            <a:endParaRPr lang="en-US" sz="2800" dirty="0"/>
          </a:p>
        </p:txBody>
      </p:sp>
      <p:sp>
        <p:nvSpPr>
          <p:cNvPr id="6" name="8-Point Star 5"/>
          <p:cNvSpPr/>
          <p:nvPr/>
        </p:nvSpPr>
        <p:spPr>
          <a:xfrm>
            <a:off x="838200" y="4876800"/>
            <a:ext cx="1295400" cy="838200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B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2362200" y="5105400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No</a:t>
            </a:r>
            <a:endParaRPr lang="en-US" sz="2800" dirty="0"/>
          </a:p>
        </p:txBody>
      </p:sp>
      <p:pic>
        <p:nvPicPr>
          <p:cNvPr id="13" name="Picture 12" descr="MC900237572.W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57800" y="4191000"/>
            <a:ext cx="3352800" cy="2107194"/>
          </a:xfrm>
          <a:prstGeom prst="rect">
            <a:avLst/>
          </a:prstGeom>
        </p:spPr>
      </p:pic>
    </p:spTree>
  </p:cSld>
  <p:clrMapOvr>
    <a:masterClrMapping/>
  </p:clrMapOvr>
  <p:transition advClick="0" advTm="400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Correct!</a:t>
            </a:r>
            <a:endParaRPr lang="en-US" dirty="0"/>
          </a:p>
        </p:txBody>
      </p:sp>
      <p:pic>
        <p:nvPicPr>
          <p:cNvPr id="4" name="Content Placeholder 3" descr="MC900440432.WM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676400" y="2362200"/>
            <a:ext cx="5105400" cy="3047999"/>
          </a:xfrm>
        </p:spPr>
      </p:pic>
      <p:sp>
        <p:nvSpPr>
          <p:cNvPr id="5" name="Rectangle 4"/>
          <p:cNvSpPr/>
          <p:nvPr/>
        </p:nvSpPr>
        <p:spPr>
          <a:xfrm>
            <a:off x="5410200" y="6096000"/>
            <a:ext cx="15247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Next Question</a:t>
            </a:r>
          </a:p>
        </p:txBody>
      </p:sp>
      <p:sp>
        <p:nvSpPr>
          <p:cNvPr id="6" name="Action Button: Forward or Next 5">
            <a:hlinkClick r:id="" action="ppaction://hlinkshowjump?jump=nextslide" highlightClick="1"/>
          </p:cNvPr>
          <p:cNvSpPr/>
          <p:nvPr/>
        </p:nvSpPr>
        <p:spPr>
          <a:xfrm>
            <a:off x="7010400" y="5943600"/>
            <a:ext cx="1219200" cy="6096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ransition advClick="0" advTm="400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Quiz- Question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686800" cy="4389120"/>
          </a:xfrm>
        </p:spPr>
        <p:txBody>
          <a:bodyPr/>
          <a:lstStyle/>
          <a:p>
            <a:r>
              <a:rPr lang="en-US" sz="2800" dirty="0" smtClean="0"/>
              <a:t>When is it le</a:t>
            </a:r>
            <a:r>
              <a:rPr lang="en-US" sz="2800" i="1" dirty="0" smtClean="0"/>
              <a:t>g</a:t>
            </a:r>
            <a:r>
              <a:rPr lang="en-US" sz="2800" dirty="0" smtClean="0"/>
              <a:t>al to put software on a second computer?</a:t>
            </a:r>
          </a:p>
        </p:txBody>
      </p:sp>
      <p:sp>
        <p:nvSpPr>
          <p:cNvPr id="4" name="8-Point Star 3"/>
          <p:cNvSpPr/>
          <p:nvPr/>
        </p:nvSpPr>
        <p:spPr>
          <a:xfrm>
            <a:off x="762000" y="2667000"/>
            <a:ext cx="838200" cy="914400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A</a:t>
            </a:r>
            <a:endParaRPr lang="en-US" sz="2800" dirty="0"/>
          </a:p>
        </p:txBody>
      </p:sp>
      <p:sp>
        <p:nvSpPr>
          <p:cNvPr id="5" name="8-Point Star 4"/>
          <p:cNvSpPr/>
          <p:nvPr/>
        </p:nvSpPr>
        <p:spPr>
          <a:xfrm>
            <a:off x="762000" y="3886200"/>
            <a:ext cx="990600" cy="838200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B</a:t>
            </a:r>
            <a:endParaRPr lang="en-US" sz="2800" dirty="0"/>
          </a:p>
        </p:txBody>
      </p:sp>
      <p:sp>
        <p:nvSpPr>
          <p:cNvPr id="6" name="8-Point Star 5"/>
          <p:cNvSpPr/>
          <p:nvPr/>
        </p:nvSpPr>
        <p:spPr>
          <a:xfrm>
            <a:off x="685800" y="5181600"/>
            <a:ext cx="1066800" cy="914400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C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1905000" y="2971800"/>
            <a:ext cx="662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If you take it off after the lesson , it is legal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2057400" y="3962400"/>
            <a:ext cx="533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It is always legal</a:t>
            </a:r>
            <a:endParaRPr lang="en-US" sz="2800" dirty="0"/>
          </a:p>
        </p:txBody>
      </p:sp>
      <p:pic>
        <p:nvPicPr>
          <p:cNvPr id="2051" name="Picture 3" descr="C:\Program Files\Microsoft Office\MEDIA\CAGCAT10\j0300520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4572000"/>
            <a:ext cx="2362200" cy="1733550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1981200" y="5334000"/>
            <a:ext cx="3657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Never, this is illegal</a:t>
            </a:r>
            <a:endParaRPr lang="en-US" sz="2800" dirty="0"/>
          </a:p>
        </p:txBody>
      </p:sp>
    </p:spTree>
  </p:cSld>
  <p:clrMapOvr>
    <a:masterClrMapping/>
  </p:clrMapOvr>
  <p:transition advClick="0" advTm="400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Quiz- Question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teachers use videotapes (purchased, rented) in the classroom with restrictions of length, percentage or multiple use?</a:t>
            </a:r>
          </a:p>
          <a:p>
            <a:endParaRPr lang="en-US" dirty="0" smtClean="0"/>
          </a:p>
          <a:p>
            <a:pPr algn="r">
              <a:buNone/>
            </a:pPr>
            <a:endParaRPr lang="en-US" dirty="0"/>
          </a:p>
        </p:txBody>
      </p:sp>
      <p:sp>
        <p:nvSpPr>
          <p:cNvPr id="4" name="8-Point Star 3"/>
          <p:cNvSpPr/>
          <p:nvPr/>
        </p:nvSpPr>
        <p:spPr>
          <a:xfrm>
            <a:off x="1219200" y="3505200"/>
            <a:ext cx="1143000" cy="1066800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A</a:t>
            </a:r>
            <a:endParaRPr lang="en-US" sz="2800" dirty="0"/>
          </a:p>
        </p:txBody>
      </p:sp>
      <p:sp>
        <p:nvSpPr>
          <p:cNvPr id="5" name="8-Point Star 4"/>
          <p:cNvSpPr/>
          <p:nvPr/>
        </p:nvSpPr>
        <p:spPr>
          <a:xfrm>
            <a:off x="1219200" y="4876800"/>
            <a:ext cx="1143000" cy="1295400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B</a:t>
            </a:r>
            <a:endParaRPr lang="en-US" sz="2800" dirty="0"/>
          </a:p>
        </p:txBody>
      </p:sp>
      <p:pic>
        <p:nvPicPr>
          <p:cNvPr id="7" name="Picture 6" descr="MC900089010.W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19800" y="4038600"/>
            <a:ext cx="2667000" cy="20574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590800" y="3733800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Yes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2667000" y="5029200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No</a:t>
            </a:r>
            <a:endParaRPr lang="en-US" sz="2800" dirty="0"/>
          </a:p>
        </p:txBody>
      </p:sp>
    </p:spTree>
  </p:cSld>
  <p:clrMapOvr>
    <a:masterClrMapping/>
  </p:clrMapOvr>
  <p:transition advClick="0" advTm="400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Wrong! </a:t>
            </a:r>
            <a:endParaRPr lang="en-US" dirty="0"/>
          </a:p>
        </p:txBody>
      </p:sp>
      <p:pic>
        <p:nvPicPr>
          <p:cNvPr id="4" name="Content Placeholder 3" descr="MC900434391.WM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209800" y="2209800"/>
            <a:ext cx="4495800" cy="3352800"/>
          </a:xfrm>
        </p:spPr>
      </p:pic>
      <p:sp>
        <p:nvSpPr>
          <p:cNvPr id="6" name="TextBox 5"/>
          <p:cNvSpPr txBox="1"/>
          <p:nvPr/>
        </p:nvSpPr>
        <p:spPr>
          <a:xfrm>
            <a:off x="5867400" y="59436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Go Back </a:t>
            </a:r>
            <a:endParaRPr lang="en-US" dirty="0"/>
          </a:p>
        </p:txBody>
      </p:sp>
      <p:sp>
        <p:nvSpPr>
          <p:cNvPr id="7" name="Action Button: Back or Previous 6">
            <a:hlinkClick r:id="" action="ppaction://hlinkshowjump?jump=previousslide" highlightClick="1"/>
          </p:cNvPr>
          <p:cNvSpPr/>
          <p:nvPr/>
        </p:nvSpPr>
        <p:spPr>
          <a:xfrm>
            <a:off x="6934200" y="5867400"/>
            <a:ext cx="990600" cy="6096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ransition advClick="0" advTm="400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Quiz- Question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534400" cy="4617720"/>
          </a:xfrm>
        </p:spPr>
        <p:txBody>
          <a:bodyPr/>
          <a:lstStyle/>
          <a:p>
            <a:r>
              <a:rPr lang="en-US" dirty="0" smtClean="0"/>
              <a:t>How much musical composition may be reproduced, performed and displayed as part of a multimedia program produced by an educator or student for educational purpose?</a:t>
            </a:r>
            <a:endParaRPr lang="en-US" dirty="0"/>
          </a:p>
        </p:txBody>
      </p:sp>
      <p:sp>
        <p:nvSpPr>
          <p:cNvPr id="4" name="8-Point Star 3"/>
          <p:cNvSpPr/>
          <p:nvPr/>
        </p:nvSpPr>
        <p:spPr>
          <a:xfrm>
            <a:off x="838200" y="3352800"/>
            <a:ext cx="1066800" cy="838200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A</a:t>
            </a:r>
            <a:endParaRPr lang="en-US" sz="2800" dirty="0"/>
          </a:p>
        </p:txBody>
      </p:sp>
      <p:sp>
        <p:nvSpPr>
          <p:cNvPr id="5" name="8-Point Star 4"/>
          <p:cNvSpPr/>
          <p:nvPr/>
        </p:nvSpPr>
        <p:spPr>
          <a:xfrm>
            <a:off x="838200" y="4343400"/>
            <a:ext cx="1143000" cy="762000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B</a:t>
            </a:r>
            <a:endParaRPr lang="en-US" sz="2800" dirty="0"/>
          </a:p>
        </p:txBody>
      </p:sp>
      <p:sp>
        <p:nvSpPr>
          <p:cNvPr id="6" name="8-Point Star 5"/>
          <p:cNvSpPr/>
          <p:nvPr/>
        </p:nvSpPr>
        <p:spPr>
          <a:xfrm>
            <a:off x="838200" y="5334000"/>
            <a:ext cx="1143000" cy="1066800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C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2133600" y="3733800"/>
            <a:ext cx="259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Up to 10%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2133600" y="4648200"/>
            <a:ext cx="198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Up to 15%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2209800" y="5638800"/>
            <a:ext cx="190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Up to 20%</a:t>
            </a:r>
            <a:endParaRPr lang="en-US" sz="2800" dirty="0"/>
          </a:p>
        </p:txBody>
      </p:sp>
    </p:spTree>
  </p:cSld>
  <p:clrMapOvr>
    <a:masterClrMapping/>
  </p:clrMapOvr>
  <p:transition advClick="0" advTm="4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8988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Original Art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Picture 3" descr="MC90044734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5800" y="1905000"/>
            <a:ext cx="7239000" cy="4114800"/>
          </a:xfrm>
          <a:prstGeom prst="rect">
            <a:avLst/>
          </a:prstGeom>
        </p:spPr>
      </p:pic>
    </p:spTree>
  </p:cSld>
  <p:clrMapOvr>
    <a:masterClrMapping/>
  </p:clrMapOvr>
  <p:transition advClick="0" advTm="4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Plays</a:t>
            </a:r>
            <a:endParaRPr lang="en-US" dirty="0"/>
          </a:p>
        </p:txBody>
      </p:sp>
      <p:pic>
        <p:nvPicPr>
          <p:cNvPr id="4" name="Picture 3" descr="MP90042257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" y="2133600"/>
            <a:ext cx="7772400" cy="4038600"/>
          </a:xfrm>
          <a:prstGeom prst="rect">
            <a:avLst/>
          </a:prstGeom>
        </p:spPr>
      </p:pic>
    </p:spTree>
  </p:cSld>
  <p:clrMapOvr>
    <a:masterClrMapping/>
  </p:clrMapOvr>
  <p:transition advClick="0" advTm="4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Books</a:t>
            </a:r>
            <a:endParaRPr lang="en-US" dirty="0"/>
          </a:p>
        </p:txBody>
      </p:sp>
      <p:pic>
        <p:nvPicPr>
          <p:cNvPr id="4" name="Content Placeholder 3" descr="MC900382574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371600" y="2133600"/>
            <a:ext cx="6096000" cy="3733800"/>
          </a:xfrm>
          <a:prstGeom prst="rect">
            <a:avLst/>
          </a:prstGeom>
        </p:spPr>
      </p:pic>
    </p:spTree>
  </p:cSld>
  <p:clrMapOvr>
    <a:masterClrMapping/>
  </p:clrMapOvr>
  <p:transition advClick="0" advTm="4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Music</a:t>
            </a:r>
            <a:endParaRPr lang="en-US" dirty="0"/>
          </a:p>
        </p:txBody>
      </p:sp>
      <p:pic>
        <p:nvPicPr>
          <p:cNvPr id="4" name="Content Placeholder 3" descr="MC900415548.WM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447800" y="2286001"/>
            <a:ext cx="6019800" cy="3421448"/>
          </a:xfrm>
          <a:prstGeom prst="rect">
            <a:avLst/>
          </a:prstGeom>
        </p:spPr>
      </p:pic>
    </p:spTree>
  </p:cSld>
  <p:clrMapOvr>
    <a:masterClrMapping/>
  </p:clrMapOvr>
  <p:transition advClick="0" advTm="4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Films</a:t>
            </a:r>
            <a:endParaRPr lang="en-US" dirty="0"/>
          </a:p>
        </p:txBody>
      </p:sp>
      <p:pic>
        <p:nvPicPr>
          <p:cNvPr id="5" name="Picture 4" descr="MC900150711.W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90600" y="1981200"/>
            <a:ext cx="6172200" cy="3505199"/>
          </a:xfrm>
          <a:prstGeom prst="rect">
            <a:avLst/>
          </a:prstGeom>
        </p:spPr>
      </p:pic>
    </p:spTree>
  </p:cSld>
  <p:clrMapOvr>
    <a:masterClrMapping/>
  </p:clrMapOvr>
  <p:transition advClick="0" advTm="4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Sound Recordings</a:t>
            </a:r>
            <a:endParaRPr lang="en-US" dirty="0"/>
          </a:p>
        </p:txBody>
      </p:sp>
      <p:pic>
        <p:nvPicPr>
          <p:cNvPr id="8" name="Content Placeholder 7" descr="MC900237572.WM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438400" y="2590800"/>
            <a:ext cx="5333999" cy="3276600"/>
          </a:xfrm>
        </p:spPr>
      </p:pic>
    </p:spTree>
  </p:cSld>
  <p:clrMapOvr>
    <a:masterClrMapping/>
  </p:clrMapOvr>
  <p:transition advClick="0" advTm="4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Copyright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accent1"/>
                </a:solidFill>
              </a:rPr>
              <a:t>Is a property right attached to an original work of art or literature.  It grants the author or creator exclusive rights to reproduce, distribute, adapt, perform, or display the protected work.  </a:t>
            </a:r>
            <a:endParaRPr lang="en-US" sz="28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 advClick="0" advTm="400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Copyright law covers seven broad categories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Literacy works</a:t>
            </a:r>
          </a:p>
          <a:p>
            <a:r>
              <a:rPr lang="en-US" sz="2800" dirty="0" smtClean="0"/>
              <a:t>Musical works</a:t>
            </a:r>
          </a:p>
          <a:p>
            <a:r>
              <a:rPr lang="en-US" sz="2800" dirty="0" smtClean="0"/>
              <a:t>Dramatic works</a:t>
            </a:r>
          </a:p>
          <a:p>
            <a:r>
              <a:rPr lang="en-US" sz="2800" dirty="0" smtClean="0"/>
              <a:t>Pantomimed and choreographed works</a:t>
            </a:r>
          </a:p>
          <a:p>
            <a:r>
              <a:rPr lang="en-US" sz="2800" dirty="0" smtClean="0"/>
              <a:t>Pictorial, graphics, and sculptural works</a:t>
            </a:r>
          </a:p>
          <a:p>
            <a:r>
              <a:rPr lang="en-US" sz="2800" dirty="0" smtClean="0"/>
              <a:t>Motion pictures </a:t>
            </a:r>
          </a:p>
          <a:p>
            <a:r>
              <a:rPr lang="en-US" sz="2800" dirty="0" smtClean="0"/>
              <a:t>Sound recordings</a:t>
            </a:r>
            <a:endParaRPr lang="en-US" sz="2800" dirty="0"/>
          </a:p>
        </p:txBody>
      </p:sp>
    </p:spTree>
  </p:cSld>
  <p:clrMapOvr>
    <a:masterClrMapping/>
  </p:clrMapOvr>
  <p:transition advClick="0" advTm="4000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168</TotalTime>
  <Words>367</Words>
  <Application>Microsoft Office PowerPoint</Application>
  <PresentationFormat>On-screen Show (4:3)</PresentationFormat>
  <Paragraphs>91</Paragraphs>
  <Slides>19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Flow</vt:lpstr>
      <vt:lpstr>Copyright Laws for Teachers</vt:lpstr>
      <vt:lpstr>Original Art </vt:lpstr>
      <vt:lpstr>Plays</vt:lpstr>
      <vt:lpstr>Books</vt:lpstr>
      <vt:lpstr>Music</vt:lpstr>
      <vt:lpstr>Films</vt:lpstr>
      <vt:lpstr>Sound Recordings</vt:lpstr>
      <vt:lpstr>Copyright Definition</vt:lpstr>
      <vt:lpstr>Copyright law covers seven broad categories </vt:lpstr>
      <vt:lpstr>Fair Use and Teachers</vt:lpstr>
      <vt:lpstr> A Copyrighted may be used or copied under certain conditions</vt:lpstr>
      <vt:lpstr>Quiz- Question 1</vt:lpstr>
      <vt:lpstr>Correct!</vt:lpstr>
      <vt:lpstr>Quiz- Question 2</vt:lpstr>
      <vt:lpstr>Correct!</vt:lpstr>
      <vt:lpstr>Quiz- Question 3</vt:lpstr>
      <vt:lpstr>Quiz- Question 4</vt:lpstr>
      <vt:lpstr>Wrong! </vt:lpstr>
      <vt:lpstr>Quiz- Question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Copyright Laws for Teachers</dc:title>
  <dc:creator>Lillian  Wilsoon-Bethea</dc:creator>
  <cp:lastModifiedBy>Don and Kerri</cp:lastModifiedBy>
  <cp:revision>21</cp:revision>
  <dcterms:created xsi:type="dcterms:W3CDTF">2011-05-20T03:29:33Z</dcterms:created>
  <dcterms:modified xsi:type="dcterms:W3CDTF">2014-04-07T03:07:51Z</dcterms:modified>
</cp:coreProperties>
</file>